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1" r:id="rId1"/>
  </p:sldMasterIdLst>
  <p:notesMasterIdLst>
    <p:notesMasterId r:id="rId10"/>
  </p:notesMasterIdLst>
  <p:handoutMasterIdLst>
    <p:handoutMasterId r:id="rId11"/>
  </p:handoutMasterIdLst>
  <p:sldIdLst>
    <p:sldId id="275" r:id="rId2"/>
    <p:sldId id="276" r:id="rId3"/>
    <p:sldId id="278" r:id="rId4"/>
    <p:sldId id="279" r:id="rId5"/>
    <p:sldId id="277" r:id="rId6"/>
    <p:sldId id="280" r:id="rId7"/>
    <p:sldId id="281" r:id="rId8"/>
    <p:sldId id="268"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AE9F"/>
    <a:srgbClr val="FFD500"/>
    <a:srgbClr val="0290F8"/>
    <a:srgbClr val="13B09B"/>
    <a:srgbClr val="FE59D0"/>
    <a:srgbClr val="F55455"/>
    <a:srgbClr val="FF9732"/>
    <a:srgbClr val="02B64E"/>
    <a:srgbClr val="1BCFE9"/>
    <a:srgbClr val="FFB3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388"/>
    <p:restoredTop sz="94613"/>
  </p:normalViewPr>
  <p:slideViewPr>
    <p:cSldViewPr snapToGrid="0" snapToObjects="1">
      <p:cViewPr varScale="1">
        <p:scale>
          <a:sx n="119" d="100"/>
          <a:sy n="119" d="100"/>
        </p:scale>
        <p:origin x="1432"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040048-1E4D-CD41-AC49-0750EB72586B}" type="datetimeFigureOut">
              <a:rPr lang="en-US" smtClean="0"/>
              <a:t>5/12/23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60592D1-055B-824F-99E1-F69F9F11B539}" type="slidenum">
              <a:rPr lang="en-US" smtClean="0"/>
              <a:t>‹#›</a:t>
            </a:fld>
            <a:endParaRPr lang="en-US"/>
          </a:p>
        </p:txBody>
      </p:sp>
    </p:spTree>
    <p:extLst>
      <p:ext uri="{BB962C8B-B14F-4D97-AF65-F5344CB8AC3E}">
        <p14:creationId xmlns:p14="http://schemas.microsoft.com/office/powerpoint/2010/main" val="1158914879"/>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8484CF-5098-F24E-8881-583515D5C406}" type="datetimeFigureOut">
              <a:rPr lang="en-US" smtClean="0"/>
              <a:t>5/12/23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B67714-547E-8A4E-AE1C-9E3378A836DF}" type="slidenum">
              <a:rPr lang="en-US" smtClean="0"/>
              <a:t>‹#›</a:t>
            </a:fld>
            <a:endParaRPr lang="en-US"/>
          </a:p>
        </p:txBody>
      </p:sp>
    </p:spTree>
    <p:extLst>
      <p:ext uri="{BB962C8B-B14F-4D97-AF65-F5344CB8AC3E}">
        <p14:creationId xmlns:p14="http://schemas.microsoft.com/office/powerpoint/2010/main" val="9810703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82241" y="2579003"/>
            <a:ext cx="8787652" cy="246858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242754" y="2676578"/>
            <a:ext cx="5815852" cy="1504844"/>
          </a:xfrm>
          <a:effectLst/>
        </p:spPr>
        <p:txBody>
          <a:bodyPr anchor="b">
            <a:normAutofit/>
          </a:bodyPr>
          <a:lstStyle>
            <a:lvl1pPr>
              <a:defRPr sz="3600">
                <a:solidFill>
                  <a:schemeClr val="tx1"/>
                </a:solidFill>
              </a:defRPr>
            </a:lvl1pPr>
          </a:lstStyle>
          <a:p>
            <a:r>
              <a:rPr lang="en-US" dirty="0"/>
              <a:t>Click to edit Master title style</a:t>
            </a:r>
          </a:p>
        </p:txBody>
      </p:sp>
      <p:sp>
        <p:nvSpPr>
          <p:cNvPr id="3" name="Subtitle 2"/>
          <p:cNvSpPr>
            <a:spLocks noGrp="1"/>
          </p:cNvSpPr>
          <p:nvPr>
            <p:ph type="subTitle" idx="1" hasCustomPrompt="1"/>
          </p:nvPr>
        </p:nvSpPr>
        <p:spPr>
          <a:xfrm>
            <a:off x="316712" y="4176248"/>
            <a:ext cx="5741894" cy="590321"/>
          </a:xfrm>
        </p:spPr>
        <p:txBody>
          <a:bodyPr anchor="t">
            <a:normAutofit/>
          </a:bodyPr>
          <a:lstStyle>
            <a:lvl1pPr marL="0" indent="0" algn="l">
              <a:buNone/>
              <a:defRPr sz="1600" cap="all">
                <a:solidFill>
                  <a:srgbClr val="0EAE9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By Sanjay and Arvind Seshan</a:t>
            </a:r>
          </a:p>
        </p:txBody>
      </p:sp>
      <p:sp>
        <p:nvSpPr>
          <p:cNvPr id="8" name="Subtitle 1">
            <a:extLst>
              <a:ext uri="{FF2B5EF4-FFF2-40B4-BE49-F238E27FC236}">
                <a16:creationId xmlns:a16="http://schemas.microsoft.com/office/drawing/2014/main" id="{227F28FB-346D-45F5-A52C-A1B7DBC13191}"/>
              </a:ext>
            </a:extLst>
          </p:cNvPr>
          <p:cNvSpPr txBox="1">
            <a:spLocks/>
          </p:cNvSpPr>
          <p:nvPr userDrawn="1"/>
        </p:nvSpPr>
        <p:spPr>
          <a:xfrm>
            <a:off x="4808377" y="357846"/>
            <a:ext cx="4161516" cy="509489"/>
          </a:xfrm>
          <a:prstGeom prst="rect">
            <a:avLst/>
          </a:prstGeom>
        </p:spPr>
        <p:txBody>
          <a:bodyPr vert="horz" lIns="91440" tIns="45720" rIns="91440" bIns="45720" rtlCol="0" anchor="t">
            <a:normAutofit fontScale="92500" lnSpcReduction="10000"/>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buNone/>
            </a:pPr>
            <a:r>
              <a:rPr lang="en-US" sz="3200" dirty="0"/>
              <a:t>PRIME LESSONS</a:t>
            </a:r>
          </a:p>
        </p:txBody>
      </p:sp>
      <p:sp>
        <p:nvSpPr>
          <p:cNvPr id="11" name="TextBox 10">
            <a:extLst>
              <a:ext uri="{FF2B5EF4-FFF2-40B4-BE49-F238E27FC236}">
                <a16:creationId xmlns:a16="http://schemas.microsoft.com/office/drawing/2014/main" id="{8613C618-BE4E-4AD7-9CD9-0AB9F17BD5D4}"/>
              </a:ext>
            </a:extLst>
          </p:cNvPr>
          <p:cNvSpPr txBox="1"/>
          <p:nvPr userDrawn="1"/>
        </p:nvSpPr>
        <p:spPr>
          <a:xfrm>
            <a:off x="6331000" y="685891"/>
            <a:ext cx="244011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By the Makers of EV3Lessons</a:t>
            </a:r>
          </a:p>
        </p:txBody>
      </p:sp>
      <p:pic>
        <p:nvPicPr>
          <p:cNvPr id="18" name="Picture 17" descr="A picture containing application&#10;&#10;Description automatically generated">
            <a:extLst>
              <a:ext uri="{FF2B5EF4-FFF2-40B4-BE49-F238E27FC236}">
                <a16:creationId xmlns:a16="http://schemas.microsoft.com/office/drawing/2014/main" id="{69DF8FC2-9ED1-BB44-8E96-5B069F6C6497}"/>
              </a:ext>
            </a:extLst>
          </p:cNvPr>
          <p:cNvPicPr>
            <a:picLocks noChangeAspect="1"/>
          </p:cNvPicPr>
          <p:nvPr userDrawn="1"/>
        </p:nvPicPr>
        <p:blipFill>
          <a:blip r:embed="rId2"/>
          <a:stretch>
            <a:fillRect/>
          </a:stretch>
        </p:blipFill>
        <p:spPr>
          <a:xfrm>
            <a:off x="7612649" y="993668"/>
            <a:ext cx="1158461" cy="1158461"/>
          </a:xfrm>
          <a:prstGeom prst="rect">
            <a:avLst/>
          </a:prstGeom>
        </p:spPr>
      </p:pic>
      <p:pic>
        <p:nvPicPr>
          <p:cNvPr id="19" name="Picture 18" descr="Shape, square&#10;&#10;Description automatically generated">
            <a:extLst>
              <a:ext uri="{FF2B5EF4-FFF2-40B4-BE49-F238E27FC236}">
                <a16:creationId xmlns:a16="http://schemas.microsoft.com/office/drawing/2014/main" id="{2D46D815-081F-064A-AFA6-098A6E7A3DD2}"/>
              </a:ext>
            </a:extLst>
          </p:cNvPr>
          <p:cNvPicPr>
            <a:picLocks noChangeAspect="1"/>
          </p:cNvPicPr>
          <p:nvPr userDrawn="1"/>
        </p:nvPicPr>
        <p:blipFill>
          <a:blip r:embed="rId3"/>
          <a:stretch>
            <a:fillRect/>
          </a:stretch>
        </p:blipFill>
        <p:spPr>
          <a:xfrm>
            <a:off x="6399647" y="993669"/>
            <a:ext cx="1158461" cy="1158461"/>
          </a:xfrm>
          <a:prstGeom prst="rect">
            <a:avLst/>
          </a:prstGeom>
        </p:spPr>
      </p:pic>
    </p:spTree>
    <p:extLst>
      <p:ext uri="{BB962C8B-B14F-4D97-AF65-F5344CB8AC3E}">
        <p14:creationId xmlns:p14="http://schemas.microsoft.com/office/powerpoint/2010/main" val="2462555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383043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103737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155088" y="1140006"/>
            <a:ext cx="8831580" cy="508260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88409" y="6320275"/>
            <a:ext cx="4870585" cy="365125"/>
          </a:xfrm>
          <a:prstGeom prst="rect">
            <a:avLst/>
          </a:prstGeom>
        </p:spPr>
        <p:txBody>
          <a:bodyPr/>
          <a:lstStyle>
            <a:lvl1pPr>
              <a:defRPr sz="900"/>
            </a:lvl1p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8236372" y="631650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D59C872A-C57F-4B1F-AFD0-FDF125C3C485}"/>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90037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
        <p:nvSpPr>
          <p:cNvPr id="11" name="Rectangle 10">
            <a:extLst>
              <a:ext uri="{FF2B5EF4-FFF2-40B4-BE49-F238E27FC236}">
                <a16:creationId xmlns:a16="http://schemas.microsoft.com/office/drawing/2014/main" id="{A9F621E0-AEE7-4799-81EB-EB99ED60C8DF}"/>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2" name="Title 1">
            <a:extLst>
              <a:ext uri="{FF2B5EF4-FFF2-40B4-BE49-F238E27FC236}">
                <a16:creationId xmlns:a16="http://schemas.microsoft.com/office/drawing/2014/main" id="{B40FAB25-E17C-4189-8846-137BC28A1EB3}"/>
              </a:ext>
            </a:extLst>
          </p:cNvPr>
          <p:cNvSpPr txBox="1">
            <a:spLocks/>
          </p:cNvSpPr>
          <p:nvPr userDrawn="1"/>
        </p:nvSpPr>
        <p:spPr>
          <a:xfrm>
            <a:off x="175260" y="292975"/>
            <a:ext cx="8746864" cy="752706"/>
          </a:xfrm>
          <a:prstGeom prst="rect">
            <a:avLst/>
          </a:prstGeom>
        </p:spPr>
        <p:txBody>
          <a:bodyPr vert="horz" lIns="91440" tIns="45720" rIns="91440" bIns="45720" rtlCol="0" anchor="t">
            <a:normAutofit/>
          </a:bodyPr>
          <a:lstStyle>
            <a:lvl1pPr algn="l" defTabSz="457200" rtl="0" eaLnBrk="1" latinLnBrk="0" hangingPunct="1">
              <a:spcBef>
                <a:spcPct val="0"/>
              </a:spcBef>
              <a:buNone/>
              <a:defRPr sz="2800" b="0" kern="1200" cap="all">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Click to edit Master title style</a:t>
            </a:r>
            <a:endParaRPr lang="en-US" dirty="0"/>
          </a:p>
        </p:txBody>
      </p:sp>
    </p:spTree>
    <p:extLst>
      <p:ext uri="{BB962C8B-B14F-4D97-AF65-F5344CB8AC3E}">
        <p14:creationId xmlns:p14="http://schemas.microsoft.com/office/powerpoint/2010/main" val="709269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2200" y="1174924"/>
            <a:ext cx="4185204"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7752" y="1177439"/>
            <a:ext cx="4226411"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a:extLst>
              <a:ext uri="{FF2B5EF4-FFF2-40B4-BE49-F238E27FC236}">
                <a16:creationId xmlns:a16="http://schemas.microsoft.com/office/drawing/2014/main" id="{593A4B09-24AC-454E-8A0C-D31EDE125503}"/>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
        <p:nvSpPr>
          <p:cNvPr id="10" name="Slide Number Placeholder 5">
            <a:extLst>
              <a:ext uri="{FF2B5EF4-FFF2-40B4-BE49-F238E27FC236}">
                <a16:creationId xmlns:a16="http://schemas.microsoft.com/office/drawing/2014/main" id="{24EC4D01-901A-4258-A65D-27A4329F0F2D}"/>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BE3A7F9C-E99E-44C1-89A0-A6ED28ADCEF0}"/>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8F86C8F5-3CD8-41C6-A6C4-EF53AE7214CB}"/>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Title 1">
            <a:extLst>
              <a:ext uri="{FF2B5EF4-FFF2-40B4-BE49-F238E27FC236}">
                <a16:creationId xmlns:a16="http://schemas.microsoft.com/office/drawing/2014/main" id="{389BF07E-558D-420A-943A-465BCC22754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698762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
        <p:nvSpPr>
          <p:cNvPr id="14" name="Rectangle 13">
            <a:extLst>
              <a:ext uri="{FF2B5EF4-FFF2-40B4-BE49-F238E27FC236}">
                <a16:creationId xmlns:a16="http://schemas.microsoft.com/office/drawing/2014/main" id="{4E7E6853-34E8-4052-808F-422B5860D59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Title 1">
            <a:extLst>
              <a:ext uri="{FF2B5EF4-FFF2-40B4-BE49-F238E27FC236}">
                <a16:creationId xmlns:a16="http://schemas.microsoft.com/office/drawing/2014/main" id="{0EFA1566-CE68-450F-950A-CED460092EA8}"/>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03082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Footer Placeholder 4">
            <a:extLst>
              <a:ext uri="{FF2B5EF4-FFF2-40B4-BE49-F238E27FC236}">
                <a16:creationId xmlns:a16="http://schemas.microsoft.com/office/drawing/2014/main" id="{42632993-FC7F-42E0-9D01-6C58965FB8BB}"/>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
        <p:nvSpPr>
          <p:cNvPr id="8" name="Slide Number Placeholder 5">
            <a:extLst>
              <a:ext uri="{FF2B5EF4-FFF2-40B4-BE49-F238E27FC236}">
                <a16:creationId xmlns:a16="http://schemas.microsoft.com/office/drawing/2014/main" id="{57B8D68D-165F-4007-99ED-9807B7E8CBDC}"/>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72068E05-BA91-41C0-82CA-8F2AD35C67E8}"/>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B2971BF8-D77B-4814-931D-48F5EB38C3C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4" name="Title 1">
            <a:extLst>
              <a:ext uri="{FF2B5EF4-FFF2-40B4-BE49-F238E27FC236}">
                <a16:creationId xmlns:a16="http://schemas.microsoft.com/office/drawing/2014/main" id="{37D59584-71E8-443A-AF13-6C99AD60823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97795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E18750-3B08-429F-A276-D977DF7F7295}"/>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Title 1">
            <a:extLst>
              <a:ext uri="{FF2B5EF4-FFF2-40B4-BE49-F238E27FC236}">
                <a16:creationId xmlns:a16="http://schemas.microsoft.com/office/drawing/2014/main" id="{09B12976-4243-42C3-AD82-8647817437DB}"/>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10" name="Slide Number Placeholder 5">
            <a:extLst>
              <a:ext uri="{FF2B5EF4-FFF2-40B4-BE49-F238E27FC236}">
                <a16:creationId xmlns:a16="http://schemas.microsoft.com/office/drawing/2014/main" id="{AB5BF95A-3885-4491-876B-4C99D444A819}"/>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A625C0E0-87AD-4A9A-8CC2-D51E549C54A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2" name="Footer Placeholder 4">
            <a:extLst>
              <a:ext uri="{FF2B5EF4-FFF2-40B4-BE49-F238E27FC236}">
                <a16:creationId xmlns:a16="http://schemas.microsoft.com/office/drawing/2014/main" id="{957F6DEB-B3FE-4632-A871-23BAA7FEADD1}"/>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Tree>
    <p:extLst>
      <p:ext uri="{BB962C8B-B14F-4D97-AF65-F5344CB8AC3E}">
        <p14:creationId xmlns:p14="http://schemas.microsoft.com/office/powerpoint/2010/main" val="29615181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2023 Prime Lessons (primelessons.org) CC-BY-NC-SA.  (Last edit: 05/11/2023)</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401991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2749694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3289" y="270616"/>
            <a:ext cx="8834991" cy="69757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43289" y="1059264"/>
            <a:ext cx="8834991" cy="4823824"/>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p:nvSpPr>
        <p:spPr>
          <a:xfrm>
            <a:off x="143290" y="111873"/>
            <a:ext cx="2926080" cy="10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0" name="Rectangle 9"/>
          <p:cNvSpPr/>
          <p:nvPr/>
        </p:nvSpPr>
        <p:spPr>
          <a:xfrm>
            <a:off x="6052201" y="111873"/>
            <a:ext cx="2926080" cy="108000"/>
          </a:xfrm>
          <a:prstGeom prst="rect">
            <a:avLst/>
          </a:prstGeom>
          <a:solidFill>
            <a:srgbClr val="0EAE9F"/>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097745" y="111873"/>
            <a:ext cx="2926080" cy="108000"/>
          </a:xfrm>
          <a:prstGeom prst="rect">
            <a:avLst/>
          </a:prstGeom>
          <a:solidFill>
            <a:srgbClr val="FFD500"/>
          </a:solidFill>
          <a:ln>
            <a:noFill/>
          </a:ln>
          <a:effectLst/>
        </p:spPr>
        <p:style>
          <a:lnRef idx="1">
            <a:schemeClr val="accent1"/>
          </a:lnRef>
          <a:fillRef idx="3">
            <a:schemeClr val="accent1"/>
          </a:fillRef>
          <a:effectRef idx="2">
            <a:schemeClr val="accent1"/>
          </a:effectRef>
          <a:fontRef idx="minor">
            <a:schemeClr val="lt1"/>
          </a:fontRef>
        </p:style>
      </p:sp>
      <p:sp>
        <p:nvSpPr>
          <p:cNvPr id="12" name="Footer Placeholder 4">
            <a:extLst>
              <a:ext uri="{FF2B5EF4-FFF2-40B4-BE49-F238E27FC236}">
                <a16:creationId xmlns:a16="http://schemas.microsoft.com/office/drawing/2014/main" id="{9010EC07-0A4A-4C6A-950D-55707B6C7FAB}"/>
              </a:ext>
            </a:extLst>
          </p:cNvPr>
          <p:cNvSpPr>
            <a:spLocks noGrp="1"/>
          </p:cNvSpPr>
          <p:nvPr>
            <p:ph type="ftr" sz="quarter" idx="3"/>
          </p:nvPr>
        </p:nvSpPr>
        <p:spPr>
          <a:xfrm>
            <a:off x="88409" y="6266485"/>
            <a:ext cx="7599835" cy="365125"/>
          </a:xfrm>
          <a:prstGeom prst="rect">
            <a:avLst/>
          </a:prstGeom>
        </p:spPr>
        <p:txBody>
          <a:bodyPr/>
          <a:lstStyle>
            <a:lvl1pPr>
              <a:defRPr sz="1400"/>
            </a:lvl1pPr>
          </a:lstStyle>
          <a:p>
            <a:r>
              <a:rPr lang="en-US"/>
              <a:t>Copyright © 2023 Prime Lessons (primelessons.org) CC-BY-NC-SA.  (Last edit: 05/11/2023)</a:t>
            </a:r>
            <a:endParaRPr lang="en-US" dirty="0"/>
          </a:p>
        </p:txBody>
      </p:sp>
      <p:sp>
        <p:nvSpPr>
          <p:cNvPr id="13" name="Slide Number Placeholder 5">
            <a:extLst>
              <a:ext uri="{FF2B5EF4-FFF2-40B4-BE49-F238E27FC236}">
                <a16:creationId xmlns:a16="http://schemas.microsoft.com/office/drawing/2014/main" id="{4C4CC031-9FAD-457B-A616-9F45DA2DE9A8}"/>
              </a:ext>
            </a:extLst>
          </p:cNvPr>
          <p:cNvSpPr>
            <a:spLocks noGrp="1"/>
          </p:cNvSpPr>
          <p:nvPr>
            <p:ph type="sldNum" sz="quarter" idx="4"/>
          </p:nvPr>
        </p:nvSpPr>
        <p:spPr>
          <a:xfrm>
            <a:off x="8236372" y="6280641"/>
            <a:ext cx="770468" cy="365125"/>
          </a:xfrm>
          <a:prstGeom prst="rect">
            <a:avLst/>
          </a:prstGeom>
        </p:spPr>
        <p:txBody>
          <a:bodyPr/>
          <a:lstStyle>
            <a:lvl1pPr>
              <a:defRPr sz="1400"/>
            </a:lvl1pPr>
          </a:lstStyle>
          <a:p>
            <a:fld id="{BBD74847-7BE4-4E4D-8159-51DF7B93C616}" type="slidenum">
              <a:rPr lang="en-US" smtClean="0"/>
              <a:pPr/>
              <a:t>‹#›</a:t>
            </a:fld>
            <a:endParaRPr lang="en-US"/>
          </a:p>
        </p:txBody>
      </p:sp>
      <p:cxnSp>
        <p:nvCxnSpPr>
          <p:cNvPr id="14" name="Straight Connector 13">
            <a:extLst>
              <a:ext uri="{FF2B5EF4-FFF2-40B4-BE49-F238E27FC236}">
                <a16:creationId xmlns:a16="http://schemas.microsoft.com/office/drawing/2014/main" id="{6AF90A68-628C-4E8F-BCF5-404070DD47E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44911534"/>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www.primelessons.org/"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BC3E9-07DB-4552-A942-72E53C7F1D7B}"/>
              </a:ext>
            </a:extLst>
          </p:cNvPr>
          <p:cNvSpPr>
            <a:spLocks noGrp="1"/>
          </p:cNvSpPr>
          <p:nvPr>
            <p:ph type="ctrTitle"/>
          </p:nvPr>
        </p:nvSpPr>
        <p:spPr>
          <a:xfrm>
            <a:off x="242754" y="2676578"/>
            <a:ext cx="8584534" cy="1504844"/>
          </a:xfrm>
        </p:spPr>
        <p:txBody>
          <a:bodyPr/>
          <a:lstStyle/>
          <a:p>
            <a:r>
              <a:rPr lang="en-US" dirty="0"/>
              <a:t>How to use these Lessons</a:t>
            </a:r>
          </a:p>
        </p:txBody>
      </p:sp>
      <p:sp>
        <p:nvSpPr>
          <p:cNvPr id="3" name="Subtitle 2">
            <a:extLst>
              <a:ext uri="{FF2B5EF4-FFF2-40B4-BE49-F238E27FC236}">
                <a16:creationId xmlns:a16="http://schemas.microsoft.com/office/drawing/2014/main" id="{211BF9D1-6614-46BD-A5B9-F242E4ED3910}"/>
              </a:ext>
            </a:extLst>
          </p:cNvPr>
          <p:cNvSpPr>
            <a:spLocks noGrp="1"/>
          </p:cNvSpPr>
          <p:nvPr>
            <p:ph type="subTitle" idx="1"/>
          </p:nvPr>
        </p:nvSpPr>
        <p:spPr/>
        <p:txBody>
          <a:bodyPr/>
          <a:lstStyle/>
          <a:p>
            <a:r>
              <a:rPr lang="en-US" dirty="0">
                <a:solidFill>
                  <a:schemeClr val="tx1"/>
                </a:solidFill>
              </a:rPr>
              <a:t>By sanjay and Arvind Seshan</a:t>
            </a:r>
          </a:p>
        </p:txBody>
      </p:sp>
    </p:spTree>
    <p:extLst>
      <p:ext uri="{BB962C8B-B14F-4D97-AF65-F5344CB8AC3E}">
        <p14:creationId xmlns:p14="http://schemas.microsoft.com/office/powerpoint/2010/main" val="4091814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B8EB0-F9C5-AB4F-9AD6-099961494B18}"/>
              </a:ext>
            </a:extLst>
          </p:cNvPr>
          <p:cNvSpPr>
            <a:spLocks noGrp="1"/>
          </p:cNvSpPr>
          <p:nvPr>
            <p:ph type="title"/>
          </p:nvPr>
        </p:nvSpPr>
        <p:spPr/>
        <p:txBody>
          <a:bodyPr/>
          <a:lstStyle/>
          <a:p>
            <a:r>
              <a:rPr lang="en-US" dirty="0"/>
              <a:t>WHO ARE the authors &amp; FOUNDERS?</a:t>
            </a:r>
          </a:p>
        </p:txBody>
      </p:sp>
      <p:sp>
        <p:nvSpPr>
          <p:cNvPr id="4" name="Footer Placeholder 3">
            <a:extLst>
              <a:ext uri="{FF2B5EF4-FFF2-40B4-BE49-F238E27FC236}">
                <a16:creationId xmlns:a16="http://schemas.microsoft.com/office/drawing/2014/main" id="{DBB30102-B120-3D4E-8B7C-172126856F13}"/>
              </a:ext>
            </a:extLst>
          </p:cNvPr>
          <p:cNvSpPr>
            <a:spLocks noGrp="1"/>
          </p:cNvSpPr>
          <p:nvPr>
            <p:ph type="ftr" sz="quarter" idx="11"/>
          </p:nvPr>
        </p:nvSpPr>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B25A29DE-AD26-5346-97E9-5824D5802BBF}"/>
              </a:ext>
            </a:extLst>
          </p:cNvPr>
          <p:cNvSpPr>
            <a:spLocks noGrp="1"/>
          </p:cNvSpPr>
          <p:nvPr>
            <p:ph type="sldNum" sz="quarter" idx="12"/>
          </p:nvPr>
        </p:nvSpPr>
        <p:spPr/>
        <p:txBody>
          <a:bodyPr/>
          <a:lstStyle/>
          <a:p>
            <a:fld id="{BBD74847-7BE4-4E4D-8159-51DF7B93C616}" type="slidenum">
              <a:rPr lang="en-US" smtClean="0"/>
              <a:t>2</a:t>
            </a:fld>
            <a:endParaRPr lang="en-US"/>
          </a:p>
        </p:txBody>
      </p:sp>
      <p:sp>
        <p:nvSpPr>
          <p:cNvPr id="9" name="Content Placeholder 8">
            <a:extLst>
              <a:ext uri="{FF2B5EF4-FFF2-40B4-BE49-F238E27FC236}">
                <a16:creationId xmlns:a16="http://schemas.microsoft.com/office/drawing/2014/main" id="{E68F8AD0-0360-C948-9835-941AA7232868}"/>
              </a:ext>
            </a:extLst>
          </p:cNvPr>
          <p:cNvSpPr>
            <a:spLocks noGrp="1"/>
          </p:cNvSpPr>
          <p:nvPr>
            <p:ph idx="1"/>
          </p:nvPr>
        </p:nvSpPr>
        <p:spPr>
          <a:xfrm>
            <a:off x="155089" y="1276350"/>
            <a:ext cx="6096454" cy="4946257"/>
          </a:xfrm>
        </p:spPr>
        <p:txBody>
          <a:bodyPr>
            <a:normAutofit/>
          </a:bodyPr>
          <a:lstStyle/>
          <a:p>
            <a:r>
              <a:rPr lang="en-US" dirty="0"/>
              <a:t>We are undergraduate students at Massachusetts Institute of Technology.</a:t>
            </a:r>
          </a:p>
          <a:p>
            <a:r>
              <a:rPr lang="en-US" dirty="0"/>
              <a:t>We started competing in FIRST LEGO League at the ages of 6 and 8.</a:t>
            </a:r>
          </a:p>
          <a:p>
            <a:r>
              <a:rPr lang="en-US" dirty="0"/>
              <a:t>In 2016, we won First Place Programming at World Festival St. Louis. In 2018, we won First Place Champion’s at World Festival and also had a robot scoring in the top 6. </a:t>
            </a:r>
          </a:p>
          <a:p>
            <a:r>
              <a:rPr lang="en-US" dirty="0"/>
              <a:t>We authored all the lessons on EV3Lessons.com which are used by more than 850,000 users worldwide. FLLTutorials.com has an additional 150,000 users.</a:t>
            </a:r>
          </a:p>
          <a:p>
            <a:r>
              <a:rPr lang="en-US" dirty="0"/>
              <a:t>We were selected to be the “First 5” – Two of the first five community members selected by LEGO to give feedback on SPIKE Prime as it was being developed.</a:t>
            </a:r>
          </a:p>
          <a:p>
            <a:r>
              <a:rPr lang="en-US" dirty="0"/>
              <a:t>We have over 12 years of experience working with, teaching, writing lessons, and competing with LEGO robots.</a:t>
            </a:r>
          </a:p>
          <a:p>
            <a:endParaRPr lang="en-US" dirty="0"/>
          </a:p>
        </p:txBody>
      </p:sp>
      <p:pic>
        <p:nvPicPr>
          <p:cNvPr id="8" name="Picture 7" descr="A close up of a box&#10;&#10;Description automatically generated">
            <a:extLst>
              <a:ext uri="{FF2B5EF4-FFF2-40B4-BE49-F238E27FC236}">
                <a16:creationId xmlns:a16="http://schemas.microsoft.com/office/drawing/2014/main" id="{73BF9DBC-0E1D-3644-90AC-3F2AEFE39534}"/>
              </a:ext>
            </a:extLst>
          </p:cNvPr>
          <p:cNvPicPr>
            <a:picLocks noChangeAspect="1"/>
          </p:cNvPicPr>
          <p:nvPr/>
        </p:nvPicPr>
        <p:blipFill rotWithShape="1">
          <a:blip r:embed="rId2"/>
          <a:srcRect l="11679" r="12411"/>
          <a:stretch/>
        </p:blipFill>
        <p:spPr>
          <a:xfrm>
            <a:off x="6642176" y="4542332"/>
            <a:ext cx="1380707" cy="1364157"/>
          </a:xfrm>
          <a:prstGeom prst="rect">
            <a:avLst/>
          </a:prstGeom>
        </p:spPr>
      </p:pic>
      <p:sp>
        <p:nvSpPr>
          <p:cNvPr id="7" name="TextBox 6">
            <a:extLst>
              <a:ext uri="{FF2B5EF4-FFF2-40B4-BE49-F238E27FC236}">
                <a16:creationId xmlns:a16="http://schemas.microsoft.com/office/drawing/2014/main" id="{A6F7F5AA-8A0E-45D4-B882-19BDEA466B76}"/>
              </a:ext>
            </a:extLst>
          </p:cNvPr>
          <p:cNvSpPr txBox="1"/>
          <p:nvPr/>
        </p:nvSpPr>
        <p:spPr>
          <a:xfrm>
            <a:off x="8280038" y="2415086"/>
            <a:ext cx="874472" cy="307777"/>
          </a:xfrm>
          <a:prstGeom prst="rect">
            <a:avLst/>
          </a:prstGeom>
          <a:noFill/>
        </p:spPr>
        <p:txBody>
          <a:bodyPr wrap="square" rtlCol="0">
            <a:spAutoFit/>
          </a:bodyPr>
          <a:lstStyle/>
          <a:p>
            <a:pPr algn="ctr"/>
            <a:r>
              <a:rPr lang="en-US" sz="1400" dirty="0"/>
              <a:t>Arvind</a:t>
            </a:r>
          </a:p>
        </p:txBody>
      </p:sp>
      <p:pic>
        <p:nvPicPr>
          <p:cNvPr id="10" name="Picture 9">
            <a:extLst>
              <a:ext uri="{FF2B5EF4-FFF2-40B4-BE49-F238E27FC236}">
                <a16:creationId xmlns:a16="http://schemas.microsoft.com/office/drawing/2014/main" id="{222ED342-89F4-D34E-8A7E-90B66B781E08}"/>
              </a:ext>
            </a:extLst>
          </p:cNvPr>
          <p:cNvPicPr>
            <a:picLocks noChangeAspect="1"/>
          </p:cNvPicPr>
          <p:nvPr/>
        </p:nvPicPr>
        <p:blipFill>
          <a:blip r:embed="rId3"/>
          <a:stretch>
            <a:fillRect/>
          </a:stretch>
        </p:blipFill>
        <p:spPr>
          <a:xfrm>
            <a:off x="6251542" y="1268966"/>
            <a:ext cx="1739963" cy="1608083"/>
          </a:xfrm>
          <a:prstGeom prst="rect">
            <a:avLst/>
          </a:prstGeom>
        </p:spPr>
      </p:pic>
      <p:pic>
        <p:nvPicPr>
          <p:cNvPr id="12" name="Picture 11">
            <a:extLst>
              <a:ext uri="{FF2B5EF4-FFF2-40B4-BE49-F238E27FC236}">
                <a16:creationId xmlns:a16="http://schemas.microsoft.com/office/drawing/2014/main" id="{6152DE4D-3BAC-BF4A-98DF-A4A37CA197CF}"/>
              </a:ext>
            </a:extLst>
          </p:cNvPr>
          <p:cNvPicPr>
            <a:picLocks noChangeAspect="1"/>
          </p:cNvPicPr>
          <p:nvPr/>
        </p:nvPicPr>
        <p:blipFill>
          <a:blip r:embed="rId4"/>
          <a:stretch>
            <a:fillRect/>
          </a:stretch>
        </p:blipFill>
        <p:spPr>
          <a:xfrm>
            <a:off x="7275176" y="2680823"/>
            <a:ext cx="1713736" cy="1659942"/>
          </a:xfrm>
          <a:prstGeom prst="rect">
            <a:avLst/>
          </a:prstGeom>
        </p:spPr>
      </p:pic>
      <p:sp>
        <p:nvSpPr>
          <p:cNvPr id="13" name="TextBox 12">
            <a:extLst>
              <a:ext uri="{FF2B5EF4-FFF2-40B4-BE49-F238E27FC236}">
                <a16:creationId xmlns:a16="http://schemas.microsoft.com/office/drawing/2014/main" id="{CECFFACD-A3AF-5A4E-9DF2-480ECE0D11D0}"/>
              </a:ext>
            </a:extLst>
          </p:cNvPr>
          <p:cNvSpPr txBox="1"/>
          <p:nvPr/>
        </p:nvSpPr>
        <p:spPr>
          <a:xfrm>
            <a:off x="6017788" y="2821303"/>
            <a:ext cx="874472" cy="307777"/>
          </a:xfrm>
          <a:prstGeom prst="rect">
            <a:avLst/>
          </a:prstGeom>
          <a:noFill/>
        </p:spPr>
        <p:txBody>
          <a:bodyPr wrap="square" rtlCol="0">
            <a:spAutoFit/>
          </a:bodyPr>
          <a:lstStyle/>
          <a:p>
            <a:pPr algn="ctr"/>
            <a:r>
              <a:rPr lang="en-US" sz="1400" dirty="0"/>
              <a:t>Sanjay</a:t>
            </a:r>
          </a:p>
        </p:txBody>
      </p:sp>
    </p:spTree>
    <p:extLst>
      <p:ext uri="{BB962C8B-B14F-4D97-AF65-F5344CB8AC3E}">
        <p14:creationId xmlns:p14="http://schemas.microsoft.com/office/powerpoint/2010/main" val="2254318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DBC9-5BEB-486C-89A6-36FD3B7E0836}"/>
              </a:ext>
            </a:extLst>
          </p:cNvPr>
          <p:cNvSpPr>
            <a:spLocks noGrp="1"/>
          </p:cNvSpPr>
          <p:nvPr>
            <p:ph type="title"/>
          </p:nvPr>
        </p:nvSpPr>
        <p:spPr>
          <a:xfrm>
            <a:off x="175260" y="292975"/>
            <a:ext cx="8746864" cy="752706"/>
          </a:xfrm>
        </p:spPr>
        <p:txBody>
          <a:bodyPr/>
          <a:lstStyle/>
          <a:p>
            <a:r>
              <a:rPr lang="en-US" dirty="0"/>
              <a:t>Mission and focus</a:t>
            </a:r>
          </a:p>
        </p:txBody>
      </p:sp>
      <p:sp>
        <p:nvSpPr>
          <p:cNvPr id="3" name="Content Placeholder 2">
            <a:extLst>
              <a:ext uri="{FF2B5EF4-FFF2-40B4-BE49-F238E27FC236}">
                <a16:creationId xmlns:a16="http://schemas.microsoft.com/office/drawing/2014/main" id="{8DAC34ED-7115-4831-93B0-60CD740FC7CC}"/>
              </a:ext>
            </a:extLst>
          </p:cNvPr>
          <p:cNvSpPr>
            <a:spLocks noGrp="1"/>
          </p:cNvSpPr>
          <p:nvPr>
            <p:ph idx="1"/>
          </p:nvPr>
        </p:nvSpPr>
        <p:spPr>
          <a:xfrm>
            <a:off x="155088" y="1140006"/>
            <a:ext cx="8831580" cy="5082601"/>
          </a:xfrm>
        </p:spPr>
        <p:txBody>
          <a:bodyPr/>
          <a:lstStyle/>
          <a:p>
            <a:r>
              <a:rPr lang="en-US" dirty="0"/>
              <a:t>There are programming lessons available inside the SPIKE Prime software. Those lessons are short, project-based lessons. There is a competition unit included.  There are also projects available in Robot Inventor.</a:t>
            </a:r>
          </a:p>
          <a:p>
            <a:r>
              <a:rPr lang="en-US" dirty="0"/>
              <a:t>Prime Lessons offer a different perspective. We focus on developing programming skills by using a basic training robot with two drive wheels</a:t>
            </a:r>
          </a:p>
          <a:p>
            <a:r>
              <a:rPr lang="en-US" dirty="0"/>
              <a:t>The skills we teach can be applied to any project or competition</a:t>
            </a:r>
          </a:p>
          <a:p>
            <a:r>
              <a:rPr lang="en-US" dirty="0"/>
              <a:t>We believe strongly in the need for discovery.  At no time will we provide direct solutions to a competition. It is expected that you learn the concept and apply it situations you need in competition</a:t>
            </a:r>
          </a:p>
          <a:p>
            <a:r>
              <a:rPr lang="en-US" dirty="0"/>
              <a:t>We believe strongly that sensor usage is a valuable tool to increase robot reliability, and so you will find majority of our lessons talk about sensors in some way</a:t>
            </a:r>
          </a:p>
          <a:p>
            <a:r>
              <a:rPr lang="en-US" dirty="0"/>
              <a:t>Our lessons are designed to be completed in order so that you will have the correct prerequisites for each lesson. They are organized into handy units that build upon each other.</a:t>
            </a:r>
          </a:p>
          <a:p>
            <a:endParaRPr lang="en-US" dirty="0"/>
          </a:p>
        </p:txBody>
      </p:sp>
      <p:sp>
        <p:nvSpPr>
          <p:cNvPr id="4" name="Footer Placeholder 3">
            <a:extLst>
              <a:ext uri="{FF2B5EF4-FFF2-40B4-BE49-F238E27FC236}">
                <a16:creationId xmlns:a16="http://schemas.microsoft.com/office/drawing/2014/main" id="{51E4ECD6-436D-471A-8563-C89F87D5F04C}"/>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4E0DE132-EDB9-4849-9588-A9540D064D01}"/>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3</a:t>
            </a:fld>
            <a:endParaRPr lang="en-US"/>
          </a:p>
        </p:txBody>
      </p:sp>
    </p:spTree>
    <p:extLst>
      <p:ext uri="{BB962C8B-B14F-4D97-AF65-F5344CB8AC3E}">
        <p14:creationId xmlns:p14="http://schemas.microsoft.com/office/powerpoint/2010/main" val="3297041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4F9CE-45E5-49BD-AAD8-5D514689DAB1}"/>
              </a:ext>
            </a:extLst>
          </p:cNvPr>
          <p:cNvSpPr>
            <a:spLocks noGrp="1"/>
          </p:cNvSpPr>
          <p:nvPr>
            <p:ph type="title"/>
          </p:nvPr>
        </p:nvSpPr>
        <p:spPr>
          <a:xfrm>
            <a:off x="175260" y="292975"/>
            <a:ext cx="8746864" cy="752706"/>
          </a:xfrm>
        </p:spPr>
        <p:txBody>
          <a:bodyPr/>
          <a:lstStyle/>
          <a:p>
            <a:r>
              <a:rPr lang="en-US" dirty="0"/>
              <a:t>Lesson format</a:t>
            </a:r>
          </a:p>
        </p:txBody>
      </p:sp>
      <p:sp>
        <p:nvSpPr>
          <p:cNvPr id="3" name="Content Placeholder 2">
            <a:extLst>
              <a:ext uri="{FF2B5EF4-FFF2-40B4-BE49-F238E27FC236}">
                <a16:creationId xmlns:a16="http://schemas.microsoft.com/office/drawing/2014/main" id="{F407F897-CE7C-4DFB-9AAF-52E68114FF5C}"/>
              </a:ext>
            </a:extLst>
          </p:cNvPr>
          <p:cNvSpPr>
            <a:spLocks noGrp="1"/>
          </p:cNvSpPr>
          <p:nvPr>
            <p:ph idx="1"/>
          </p:nvPr>
        </p:nvSpPr>
        <p:spPr>
          <a:xfrm>
            <a:off x="155088" y="1140006"/>
            <a:ext cx="8831580" cy="5082601"/>
          </a:xfrm>
        </p:spPr>
        <p:txBody>
          <a:bodyPr/>
          <a:lstStyle/>
          <a:p>
            <a:r>
              <a:rPr lang="en-US" dirty="0"/>
              <a:t>Our lesson content and format are based on 9 years of writing and teaching programming lessons. </a:t>
            </a:r>
          </a:p>
          <a:p>
            <a:r>
              <a:rPr lang="en-US" dirty="0"/>
              <a:t>We try to keep our lessons short (10-12 slides) on purpose.</a:t>
            </a:r>
          </a:p>
          <a:p>
            <a:r>
              <a:rPr lang="en-US" dirty="0"/>
              <a:t>Our lessons are not YouTube videos on purpose.  However, we will provide a supplemental video to demonstrate robot movement when needed.</a:t>
            </a:r>
          </a:p>
          <a:p>
            <a:r>
              <a:rPr lang="en-US" dirty="0"/>
              <a:t>Every lesson includes the following components: </a:t>
            </a:r>
          </a:p>
          <a:p>
            <a:pPr lvl="1"/>
            <a:r>
              <a:rPr lang="en-US" dirty="0"/>
              <a:t>Objectives, Main Blocks, Challenge, Solution</a:t>
            </a:r>
          </a:p>
          <a:p>
            <a:r>
              <a:rPr lang="en-US" dirty="0"/>
              <a:t>Lessons are grouped together into units</a:t>
            </a:r>
          </a:p>
          <a:p>
            <a:pPr lvl="1"/>
            <a:endParaRPr lang="en-US" dirty="0"/>
          </a:p>
        </p:txBody>
      </p:sp>
      <p:sp>
        <p:nvSpPr>
          <p:cNvPr id="4" name="Footer Placeholder 3">
            <a:extLst>
              <a:ext uri="{FF2B5EF4-FFF2-40B4-BE49-F238E27FC236}">
                <a16:creationId xmlns:a16="http://schemas.microsoft.com/office/drawing/2014/main" id="{12DF7ADB-F2A9-46D8-9B96-8A84E9081785}"/>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673745A5-7EF0-4C5C-9B8E-31B1E4653386}"/>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4</a:t>
            </a:fld>
            <a:endParaRPr lang="en-US"/>
          </a:p>
        </p:txBody>
      </p:sp>
    </p:spTree>
    <p:extLst>
      <p:ext uri="{BB962C8B-B14F-4D97-AF65-F5344CB8AC3E}">
        <p14:creationId xmlns:p14="http://schemas.microsoft.com/office/powerpoint/2010/main" val="2865482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a:xfrm>
            <a:off x="175260" y="292975"/>
            <a:ext cx="8746864" cy="752706"/>
          </a:xfrm>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a:xfrm>
            <a:off x="155087" y="1140006"/>
            <a:ext cx="4589929" cy="5425019"/>
          </a:xfrm>
        </p:spPr>
        <p:txBody>
          <a:bodyPr>
            <a:normAutofit fontScale="92500" lnSpcReduction="20000"/>
          </a:bodyPr>
          <a:lstStyle/>
          <a:p>
            <a:r>
              <a:rPr lang="en-US" dirty="0"/>
              <a:t>UNIT 1 – Getting Started</a:t>
            </a:r>
          </a:p>
          <a:p>
            <a:pPr lvl="1"/>
            <a:r>
              <a:rPr lang="en-US" dirty="0"/>
              <a:t>How to use these Lessons</a:t>
            </a:r>
          </a:p>
          <a:p>
            <a:pPr lvl="1"/>
            <a:r>
              <a:rPr lang="en-US" dirty="0"/>
              <a:t>Building a Robot</a:t>
            </a:r>
          </a:p>
          <a:p>
            <a:pPr lvl="1"/>
            <a:r>
              <a:rPr lang="en-US" dirty="0"/>
              <a:t>How to Create a Robot in CAD</a:t>
            </a:r>
          </a:p>
          <a:p>
            <a:pPr lvl="1"/>
            <a:r>
              <a:rPr lang="en-US" dirty="0"/>
              <a:t>Easier Building with SPIKE Prime and Robot Inventor</a:t>
            </a:r>
          </a:p>
          <a:p>
            <a:pPr lvl="1"/>
            <a:r>
              <a:rPr lang="en-US" dirty="0"/>
              <a:t>Installing Software and Firmware</a:t>
            </a:r>
          </a:p>
          <a:p>
            <a:r>
              <a:rPr lang="en-US" dirty="0"/>
              <a:t>UNIT 2 – Navigating the Software</a:t>
            </a:r>
          </a:p>
          <a:p>
            <a:pPr lvl="1"/>
            <a:r>
              <a:rPr lang="en-US" dirty="0"/>
              <a:t>Backing Up Files</a:t>
            </a:r>
          </a:p>
          <a:p>
            <a:pPr lvl="1"/>
            <a:r>
              <a:rPr lang="en-US" dirty="0"/>
              <a:t>Introduction to Hub and Software</a:t>
            </a:r>
          </a:p>
          <a:p>
            <a:pPr lvl="1"/>
            <a:r>
              <a:rPr lang="en-US" dirty="0"/>
              <a:t>Managing Projects</a:t>
            </a:r>
          </a:p>
          <a:p>
            <a:pPr lvl="1"/>
            <a:r>
              <a:rPr lang="en-US" dirty="0"/>
              <a:t>Viewing Sensor Values</a:t>
            </a:r>
          </a:p>
          <a:p>
            <a:r>
              <a:rPr lang="en-US" dirty="0"/>
              <a:t>UNIT 3 – Moving and Turning</a:t>
            </a:r>
          </a:p>
          <a:p>
            <a:pPr lvl="1"/>
            <a:r>
              <a:rPr lang="en-US" dirty="0"/>
              <a:t>Configuring Robot Movement</a:t>
            </a:r>
          </a:p>
          <a:p>
            <a:pPr lvl="1"/>
            <a:r>
              <a:rPr lang="en-US" dirty="0"/>
              <a:t>Moving Straight</a:t>
            </a:r>
          </a:p>
          <a:p>
            <a:pPr lvl="1"/>
            <a:r>
              <a:rPr lang="en-US" dirty="0"/>
              <a:t>Turning with Gyro</a:t>
            </a:r>
          </a:p>
          <a:p>
            <a:pPr lvl="1"/>
            <a:r>
              <a:rPr lang="en-US" dirty="0"/>
              <a:t>More Accurate Turns</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5</a:t>
            </a:fld>
            <a:endParaRPr lang="en-US"/>
          </a:p>
        </p:txBody>
      </p:sp>
      <p:sp>
        <p:nvSpPr>
          <p:cNvPr id="8" name="Content Placeholder 2">
            <a:extLst>
              <a:ext uri="{FF2B5EF4-FFF2-40B4-BE49-F238E27FC236}">
                <a16:creationId xmlns:a16="http://schemas.microsoft.com/office/drawing/2014/main" id="{26327447-98A0-4C47-A548-B9F4C4B4D9A9}"/>
              </a:ext>
            </a:extLst>
          </p:cNvPr>
          <p:cNvSpPr txBox="1">
            <a:spLocks/>
          </p:cNvSpPr>
          <p:nvPr/>
        </p:nvSpPr>
        <p:spPr>
          <a:xfrm>
            <a:off x="4745017" y="1299882"/>
            <a:ext cx="4310574" cy="5035006"/>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nSpc>
                <a:spcPct val="80000"/>
              </a:lnSpc>
            </a:pPr>
            <a:r>
              <a:rPr lang="en-US" sz="1700" dirty="0"/>
              <a:t>UNIT 4 – Good Programming Practices</a:t>
            </a:r>
          </a:p>
          <a:p>
            <a:pPr lvl="1">
              <a:lnSpc>
                <a:spcPct val="80000"/>
              </a:lnSpc>
            </a:pPr>
            <a:r>
              <a:rPr lang="en-US" sz="1700" dirty="0"/>
              <a:t>Printing Code</a:t>
            </a:r>
          </a:p>
          <a:p>
            <a:pPr lvl="1">
              <a:lnSpc>
                <a:spcPct val="80000"/>
              </a:lnSpc>
            </a:pPr>
            <a:r>
              <a:rPr lang="en-US" sz="1700" dirty="0"/>
              <a:t>Pseudocode</a:t>
            </a:r>
          </a:p>
          <a:p>
            <a:pPr lvl="1">
              <a:lnSpc>
                <a:spcPct val="80000"/>
              </a:lnSpc>
            </a:pPr>
            <a:r>
              <a:rPr lang="en-US" sz="1700" dirty="0"/>
              <a:t>Commenting Code</a:t>
            </a:r>
          </a:p>
          <a:p>
            <a:pPr>
              <a:lnSpc>
                <a:spcPct val="80000"/>
              </a:lnSpc>
            </a:pPr>
            <a:r>
              <a:rPr lang="en-US" sz="1700" dirty="0"/>
              <a:t>UNIT 5 – Using Sensors</a:t>
            </a:r>
          </a:p>
          <a:p>
            <a:pPr lvl="1">
              <a:lnSpc>
                <a:spcPct val="80000"/>
              </a:lnSpc>
            </a:pPr>
            <a:r>
              <a:rPr lang="en-US" sz="1700" dirty="0"/>
              <a:t>Introduction to Force Sensor</a:t>
            </a:r>
          </a:p>
          <a:p>
            <a:pPr lvl="1">
              <a:lnSpc>
                <a:spcPct val="80000"/>
              </a:lnSpc>
            </a:pPr>
            <a:r>
              <a:rPr lang="en-US" sz="1700" dirty="0"/>
              <a:t>Introduction to Color Sensor</a:t>
            </a:r>
          </a:p>
          <a:p>
            <a:pPr lvl="1">
              <a:lnSpc>
                <a:spcPct val="80000"/>
              </a:lnSpc>
            </a:pPr>
            <a:r>
              <a:rPr lang="en-US" sz="1700" dirty="0"/>
              <a:t>Introduction to Distance Sensor</a:t>
            </a:r>
          </a:p>
          <a:p>
            <a:pPr lvl="1">
              <a:lnSpc>
                <a:spcPct val="80000"/>
              </a:lnSpc>
            </a:pPr>
            <a:r>
              <a:rPr lang="en-US" sz="1700" dirty="0"/>
              <a:t>3X3 Light Matrix *</a:t>
            </a:r>
          </a:p>
          <a:p>
            <a:pPr>
              <a:lnSpc>
                <a:spcPct val="80000"/>
              </a:lnSpc>
            </a:pPr>
            <a:r>
              <a:rPr lang="en-US" sz="1700" dirty="0"/>
              <a:t>UNIT 6: Better Programming Techniques</a:t>
            </a:r>
          </a:p>
          <a:p>
            <a:pPr lvl="1">
              <a:lnSpc>
                <a:spcPct val="80000"/>
              </a:lnSpc>
            </a:pPr>
            <a:r>
              <a:rPr lang="en-US" sz="1700" dirty="0"/>
              <a:t>Using Repeat Blocks/Loops</a:t>
            </a:r>
          </a:p>
          <a:p>
            <a:pPr lvl="1">
              <a:lnSpc>
                <a:spcPct val="80000"/>
              </a:lnSpc>
            </a:pPr>
            <a:r>
              <a:rPr lang="en-US" sz="1700" dirty="0"/>
              <a:t>Using Sound Blocks/Speaker Functions</a:t>
            </a:r>
          </a:p>
          <a:p>
            <a:pPr lvl="1">
              <a:lnSpc>
                <a:spcPct val="80000"/>
              </a:lnSpc>
            </a:pPr>
            <a:r>
              <a:rPr lang="en-US" sz="1700" dirty="0"/>
              <a:t>Using Light Blocks/Light Functions</a:t>
            </a:r>
          </a:p>
          <a:p>
            <a:pPr lvl="1">
              <a:lnSpc>
                <a:spcPct val="80000"/>
              </a:lnSpc>
            </a:pPr>
            <a:r>
              <a:rPr lang="en-US" sz="1700" dirty="0"/>
              <a:t>Using If-Then Blocks/If-Else Statements</a:t>
            </a:r>
          </a:p>
          <a:p>
            <a:pPr marL="324000" lvl="1" indent="0">
              <a:spcBef>
                <a:spcPts val="0"/>
              </a:spcBef>
              <a:spcAft>
                <a:spcPts val="0"/>
              </a:spcAft>
              <a:buFont typeface="Wingdings 2" charset="2"/>
              <a:buNone/>
            </a:pPr>
            <a:endParaRPr lang="en-US" dirty="0"/>
          </a:p>
        </p:txBody>
      </p:sp>
    </p:spTree>
    <p:extLst>
      <p:ext uri="{BB962C8B-B14F-4D97-AF65-F5344CB8AC3E}">
        <p14:creationId xmlns:p14="http://schemas.microsoft.com/office/powerpoint/2010/main" val="2477972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a:xfrm>
            <a:off x="175260" y="292975"/>
            <a:ext cx="8746864" cy="752706"/>
          </a:xfrm>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a:xfrm>
            <a:off x="155088" y="1140006"/>
            <a:ext cx="4269955" cy="5082601"/>
          </a:xfrm>
        </p:spPr>
        <p:txBody>
          <a:bodyPr>
            <a:normAutofit fontScale="92500" lnSpcReduction="10000"/>
          </a:bodyPr>
          <a:lstStyle/>
          <a:p>
            <a:pPr>
              <a:lnSpc>
                <a:spcPct val="80000"/>
              </a:lnSpc>
            </a:pPr>
            <a:r>
              <a:rPr lang="en-US" sz="1700" dirty="0"/>
              <a:t>UNIT 7: Putting it all Together</a:t>
            </a:r>
          </a:p>
          <a:p>
            <a:pPr lvl="1">
              <a:lnSpc>
                <a:spcPct val="80000"/>
              </a:lnSpc>
            </a:pPr>
            <a:r>
              <a:rPr lang="en-US" sz="1700" dirty="0"/>
              <a:t>Moving an Object with Stall Detection</a:t>
            </a:r>
          </a:p>
          <a:p>
            <a:pPr lvl="1">
              <a:lnSpc>
                <a:spcPct val="80000"/>
              </a:lnSpc>
            </a:pPr>
            <a:r>
              <a:rPr lang="en-US" sz="1700" dirty="0"/>
              <a:t>Basic Line Follower</a:t>
            </a:r>
          </a:p>
          <a:p>
            <a:pPr lvl="1">
              <a:spcBef>
                <a:spcPts val="0"/>
              </a:spcBef>
              <a:spcAft>
                <a:spcPts val="0"/>
              </a:spcAft>
            </a:pPr>
            <a:r>
              <a:rPr lang="en-US" sz="1700" dirty="0"/>
              <a:t>Challenges</a:t>
            </a:r>
          </a:p>
          <a:p>
            <a:r>
              <a:rPr lang="en-US" dirty="0"/>
              <a:t>UNIT 8 – Advanced Programming Techniques</a:t>
            </a:r>
          </a:p>
          <a:p>
            <a:pPr lvl="1"/>
            <a:r>
              <a:rPr lang="en-US" dirty="0"/>
              <a:t>Introduction to Events</a:t>
            </a:r>
          </a:p>
          <a:p>
            <a:pPr lvl="1"/>
            <a:r>
              <a:rPr lang="en-US" dirty="0"/>
              <a:t>Event Synchronization</a:t>
            </a:r>
          </a:p>
          <a:p>
            <a:pPr lvl="1"/>
            <a:r>
              <a:rPr lang="en-US" dirty="0"/>
              <a:t>Variables</a:t>
            </a:r>
          </a:p>
          <a:p>
            <a:pPr lvl="1"/>
            <a:r>
              <a:rPr lang="en-US" dirty="0"/>
              <a:t>My Blocks</a:t>
            </a:r>
          </a:p>
          <a:p>
            <a:r>
              <a:rPr lang="en-US" dirty="0"/>
              <a:t>UNIT 9 – Advanced Sensor Use</a:t>
            </a:r>
          </a:p>
          <a:p>
            <a:pPr lvl="1"/>
            <a:r>
              <a:rPr lang="en-US" dirty="0"/>
              <a:t>Acceleration </a:t>
            </a:r>
          </a:p>
          <a:p>
            <a:pPr lvl="1"/>
            <a:r>
              <a:rPr lang="en-US" dirty="0"/>
              <a:t>Squaring on a Line</a:t>
            </a:r>
          </a:p>
          <a:p>
            <a:pPr lvl="1"/>
            <a:r>
              <a:rPr lang="en-US" dirty="0"/>
              <a:t>Proportional Line Follower</a:t>
            </a:r>
          </a:p>
          <a:p>
            <a:pPr lvl="1"/>
            <a:r>
              <a:rPr lang="en-US" dirty="0"/>
              <a:t>Gyro Move Straight</a:t>
            </a:r>
          </a:p>
          <a:p>
            <a:pPr lvl="1"/>
            <a:r>
              <a:rPr lang="en-US" dirty="0"/>
              <a:t>PID Line Follower</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6</a:t>
            </a:fld>
            <a:endParaRPr lang="en-US"/>
          </a:p>
        </p:txBody>
      </p:sp>
      <p:sp>
        <p:nvSpPr>
          <p:cNvPr id="6" name="Content Placeholder 2">
            <a:extLst>
              <a:ext uri="{FF2B5EF4-FFF2-40B4-BE49-F238E27FC236}">
                <a16:creationId xmlns:a16="http://schemas.microsoft.com/office/drawing/2014/main" id="{AA2C2D11-3718-E4C4-015C-75254C4B62CB}"/>
              </a:ext>
            </a:extLst>
          </p:cNvPr>
          <p:cNvSpPr txBox="1">
            <a:spLocks/>
          </p:cNvSpPr>
          <p:nvPr/>
        </p:nvSpPr>
        <p:spPr>
          <a:xfrm>
            <a:off x="4717483" y="1233900"/>
            <a:ext cx="4269955" cy="5082601"/>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UNIT 10 – Techniques for FIRST LEGO League</a:t>
            </a:r>
          </a:p>
          <a:p>
            <a:pPr lvl="1"/>
            <a:r>
              <a:rPr lang="en-US" dirty="0"/>
              <a:t>Acceleration</a:t>
            </a:r>
          </a:p>
          <a:p>
            <a:pPr lvl="1"/>
            <a:r>
              <a:rPr lang="en-US" dirty="0"/>
              <a:t>Debugging Techniques</a:t>
            </a:r>
          </a:p>
          <a:p>
            <a:pPr lvl="1"/>
            <a:r>
              <a:rPr lang="en-US" dirty="0"/>
              <a:t>Reliability Techniques</a:t>
            </a:r>
          </a:p>
          <a:p>
            <a:r>
              <a:rPr lang="en-US" dirty="0"/>
              <a:t>UNIT 11 – Robot Inventor*</a:t>
            </a:r>
          </a:p>
          <a:p>
            <a:pPr lvl="1"/>
            <a:r>
              <a:rPr lang="en-US" dirty="0"/>
              <a:t>Machine Learning</a:t>
            </a:r>
          </a:p>
          <a:p>
            <a:pPr lvl="1"/>
            <a:r>
              <a:rPr lang="en-US" dirty="0"/>
              <a:t>Hub-to-Hub</a:t>
            </a:r>
            <a:br>
              <a:rPr lang="en-US" dirty="0"/>
            </a:br>
            <a:br>
              <a:rPr lang="en-US" dirty="0"/>
            </a:br>
            <a:br>
              <a:rPr lang="en-US" dirty="0"/>
            </a:br>
            <a:br>
              <a:rPr lang="en-US" dirty="0"/>
            </a:br>
            <a:br>
              <a:rPr lang="en-US" dirty="0"/>
            </a:br>
            <a:br>
              <a:rPr lang="en-US" dirty="0"/>
            </a:br>
            <a:r>
              <a:rPr lang="en-US" dirty="0"/>
              <a:t>* Coming Soon</a:t>
            </a:r>
          </a:p>
        </p:txBody>
      </p:sp>
    </p:spTree>
    <p:extLst>
      <p:ext uri="{BB962C8B-B14F-4D97-AF65-F5344CB8AC3E}">
        <p14:creationId xmlns:p14="http://schemas.microsoft.com/office/powerpoint/2010/main" val="3714922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E74FC-4B09-6246-A1CA-82D5BF58FD91}"/>
              </a:ext>
            </a:extLst>
          </p:cNvPr>
          <p:cNvSpPr>
            <a:spLocks noGrp="1"/>
          </p:cNvSpPr>
          <p:nvPr>
            <p:ph type="title"/>
          </p:nvPr>
        </p:nvSpPr>
        <p:spPr/>
        <p:txBody>
          <a:bodyPr/>
          <a:lstStyle/>
          <a:p>
            <a:r>
              <a:rPr lang="en-US" dirty="0"/>
              <a:t>TYPES OF LESSONS</a:t>
            </a:r>
          </a:p>
        </p:txBody>
      </p:sp>
      <p:sp>
        <p:nvSpPr>
          <p:cNvPr id="3" name="Content Placeholder 2">
            <a:extLst>
              <a:ext uri="{FF2B5EF4-FFF2-40B4-BE49-F238E27FC236}">
                <a16:creationId xmlns:a16="http://schemas.microsoft.com/office/drawing/2014/main" id="{F9461BEA-4232-954F-B405-EDBAF9CD6984}"/>
              </a:ext>
            </a:extLst>
          </p:cNvPr>
          <p:cNvSpPr>
            <a:spLocks noGrp="1"/>
          </p:cNvSpPr>
          <p:nvPr>
            <p:ph idx="1"/>
          </p:nvPr>
        </p:nvSpPr>
        <p:spPr/>
        <p:txBody>
          <a:bodyPr/>
          <a:lstStyle/>
          <a:p>
            <a:r>
              <a:rPr lang="en-US" dirty="0"/>
              <a:t>Lessons are available for Word Blocks and Python</a:t>
            </a:r>
          </a:p>
          <a:p>
            <a:r>
              <a:rPr lang="en-US" dirty="0"/>
              <a:t>Lessons were updated to use SPIKE 3 in 2023.</a:t>
            </a:r>
          </a:p>
          <a:p>
            <a:endParaRPr lang="en-US" dirty="0"/>
          </a:p>
          <a:p>
            <a:endParaRPr lang="en-US" dirty="0"/>
          </a:p>
          <a:p>
            <a:endParaRPr lang="en-US" dirty="0"/>
          </a:p>
          <a:p>
            <a:endParaRPr lang="en-US" dirty="0"/>
          </a:p>
          <a:p>
            <a:endParaRPr lang="en-US" dirty="0"/>
          </a:p>
          <a:p>
            <a:endParaRPr lang="en-US" dirty="0"/>
          </a:p>
          <a:p>
            <a:endParaRPr lang="en-US" dirty="0"/>
          </a:p>
          <a:p>
            <a:r>
              <a:rPr lang="en-US" dirty="0"/>
              <a:t>SPIKE Prime and MINDSTORMS Robot Inventor are very similar, but there are different features and blocks available in each software.</a:t>
            </a:r>
          </a:p>
        </p:txBody>
      </p:sp>
      <p:sp>
        <p:nvSpPr>
          <p:cNvPr id="4" name="Footer Placeholder 3">
            <a:extLst>
              <a:ext uri="{FF2B5EF4-FFF2-40B4-BE49-F238E27FC236}">
                <a16:creationId xmlns:a16="http://schemas.microsoft.com/office/drawing/2014/main" id="{C062A600-65A5-7743-9F74-4F69BCDFEE86}"/>
              </a:ext>
            </a:extLst>
          </p:cNvPr>
          <p:cNvSpPr>
            <a:spLocks noGrp="1"/>
          </p:cNvSpPr>
          <p:nvPr>
            <p:ph type="ftr" sz="quarter" idx="11"/>
          </p:nvPr>
        </p:nvSpPr>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32926D5B-BA7F-0440-B775-AFC7B6580055}"/>
              </a:ext>
            </a:extLst>
          </p:cNvPr>
          <p:cNvSpPr>
            <a:spLocks noGrp="1"/>
          </p:cNvSpPr>
          <p:nvPr>
            <p:ph type="sldNum" sz="quarter" idx="12"/>
          </p:nvPr>
        </p:nvSpPr>
        <p:spPr/>
        <p:txBody>
          <a:bodyPr/>
          <a:lstStyle/>
          <a:p>
            <a:fld id="{BBD74847-7BE4-4E4D-8159-51DF7B93C616}" type="slidenum">
              <a:rPr lang="en-US" smtClean="0"/>
              <a:t>7</a:t>
            </a:fld>
            <a:endParaRPr lang="en-US"/>
          </a:p>
        </p:txBody>
      </p:sp>
      <p:pic>
        <p:nvPicPr>
          <p:cNvPr id="9" name="Picture 8" descr="A picture containing text, screenshot, font&#10;&#10;Description automatically generated">
            <a:extLst>
              <a:ext uri="{FF2B5EF4-FFF2-40B4-BE49-F238E27FC236}">
                <a16:creationId xmlns:a16="http://schemas.microsoft.com/office/drawing/2014/main" id="{6FD120A1-70E0-56BF-81F1-21225AC9DCE7}"/>
              </a:ext>
            </a:extLst>
          </p:cNvPr>
          <p:cNvPicPr>
            <a:picLocks noChangeAspect="1"/>
          </p:cNvPicPr>
          <p:nvPr/>
        </p:nvPicPr>
        <p:blipFill>
          <a:blip r:embed="rId2"/>
          <a:stretch>
            <a:fillRect/>
          </a:stretch>
        </p:blipFill>
        <p:spPr>
          <a:xfrm>
            <a:off x="662492" y="2014241"/>
            <a:ext cx="7772400" cy="1256761"/>
          </a:xfrm>
          <a:prstGeom prst="rect">
            <a:avLst/>
          </a:prstGeom>
        </p:spPr>
      </p:pic>
      <p:pic>
        <p:nvPicPr>
          <p:cNvPr id="12" name="Picture 11" descr="A picture containing text, screenshot, font&#10;&#10;Description automatically generated">
            <a:extLst>
              <a:ext uri="{FF2B5EF4-FFF2-40B4-BE49-F238E27FC236}">
                <a16:creationId xmlns:a16="http://schemas.microsoft.com/office/drawing/2014/main" id="{36B37959-F157-D6C5-BF67-D6BCB75DC00D}"/>
              </a:ext>
            </a:extLst>
          </p:cNvPr>
          <p:cNvPicPr>
            <a:picLocks noChangeAspect="1"/>
          </p:cNvPicPr>
          <p:nvPr/>
        </p:nvPicPr>
        <p:blipFill>
          <a:blip r:embed="rId3"/>
          <a:stretch>
            <a:fillRect/>
          </a:stretch>
        </p:blipFill>
        <p:spPr>
          <a:xfrm>
            <a:off x="620927" y="3367738"/>
            <a:ext cx="7813965" cy="1139278"/>
          </a:xfrm>
          <a:prstGeom prst="rect">
            <a:avLst/>
          </a:prstGeom>
        </p:spPr>
      </p:pic>
    </p:spTree>
    <p:extLst>
      <p:ext uri="{BB962C8B-B14F-4D97-AF65-F5344CB8AC3E}">
        <p14:creationId xmlns:p14="http://schemas.microsoft.com/office/powerpoint/2010/main" val="2716978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a:xfrm>
            <a:off x="457200" y="1317983"/>
            <a:ext cx="8245474" cy="2111017"/>
          </a:xfrm>
        </p:spPr>
        <p:txBody>
          <a:bodyPr>
            <a:normAutofit/>
          </a:bodyPr>
          <a:lstStyle/>
          <a:p>
            <a:r>
              <a:rPr lang="en-US" dirty="0"/>
              <a:t>This lesson was created by Sanjay Seshan and Arvind Seshan for Prime Lessons</a:t>
            </a:r>
          </a:p>
          <a:p>
            <a:r>
              <a:rPr lang="en-US" dirty="0"/>
              <a:t>More lessons are available at </a:t>
            </a:r>
            <a:r>
              <a:rPr lang="en-US" dirty="0">
                <a:hlinkClick r:id="rId2"/>
              </a:rPr>
              <a:t>www.primelessons.org</a:t>
            </a:r>
            <a:endParaRPr lang="en-US" dirty="0"/>
          </a:p>
        </p:txBody>
      </p:sp>
      <p:sp>
        <p:nvSpPr>
          <p:cNvPr id="4" name="Footer Placeholder 3"/>
          <p:cNvSpPr>
            <a:spLocks noGrp="1"/>
          </p:cNvSpPr>
          <p:nvPr>
            <p:ph type="ftr" sz="quarter" idx="11"/>
          </p:nvPr>
        </p:nvSpPr>
        <p:spPr/>
        <p:txBody>
          <a:bodyPr/>
          <a:lstStyle/>
          <a:p>
            <a:r>
              <a:rPr lang="en-US"/>
              <a:t>Copyright © 2023 Prime Lessons (primelessons.org) CC-BY-NC-SA.  (Last edit: 05/11/2023)</a:t>
            </a:r>
            <a:endParaRPr lang="en-US" dirty="0"/>
          </a:p>
        </p:txBody>
      </p:sp>
      <p:sp>
        <p:nvSpPr>
          <p:cNvPr id="5" name="Rectangle 4"/>
          <p:cNvSpPr>
            <a:spLocks noChangeArrowheads="1"/>
          </p:cNvSpPr>
          <p:nvPr/>
        </p:nvSpPr>
        <p:spPr bwMode="auto">
          <a:xfrm>
            <a:off x="575029" y="5862802"/>
            <a:ext cx="7734052" cy="369332"/>
          </a:xfrm>
          <a:prstGeom prst="rect">
            <a:avLst/>
          </a:prstGeom>
          <a:solidFill>
            <a:srgbClr val="F5F5F5"/>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4374B7"/>
                </a:solidFill>
                <a:effectLst/>
                <a:latin typeface="Helvetica Neue"/>
              </a:rPr>
              <a:t>                         </a:t>
            </a:r>
            <a:br>
              <a:rPr kumimoji="0" lang="en-US" altLang="en-US" sz="1050" b="0" i="0" u="none" strike="noStrike" cap="none" normalizeH="0" baseline="0" dirty="0">
                <a:ln>
                  <a:noFill/>
                </a:ln>
                <a:solidFill>
                  <a:schemeClr val="tx1"/>
                </a:solidFill>
                <a:effectLst/>
              </a:rPr>
            </a:br>
            <a:r>
              <a:rPr kumimoji="0" lang="en-US" altLang="en-US" sz="1200" b="0" i="0" u="none" strike="noStrike" cap="none" normalizeH="0" baseline="0" dirty="0">
                <a:ln>
                  <a:noFill/>
                </a:ln>
                <a:solidFill>
                  <a:srgbClr val="000000"/>
                </a:solidFill>
                <a:effectLst/>
                <a:latin typeface="Helvetica Neue"/>
              </a:rPr>
              <a:t>This work is licensed under a </a:t>
            </a:r>
            <a:r>
              <a:rPr kumimoji="0" lang="en-US" altLang="en-US" sz="1200" b="0" i="0" u="none" strike="noStrike" cap="none" normalizeH="0" baseline="0" dirty="0">
                <a:ln>
                  <a:noFill/>
                </a:ln>
                <a:solidFill>
                  <a:srgbClr val="4374B7"/>
                </a:solidFill>
                <a:effectLst/>
                <a:latin typeface="Helvetica Neue"/>
                <a:hlinkClick r:id="rId3"/>
              </a:rPr>
              <a:t>Creative Commons Attribution-</a:t>
            </a:r>
            <a:r>
              <a:rPr kumimoji="0" lang="en-US" altLang="en-US" sz="1200" b="0" i="0" u="none" strike="noStrike" cap="none" normalizeH="0" baseline="0" dirty="0" err="1">
                <a:ln>
                  <a:noFill/>
                </a:ln>
                <a:solidFill>
                  <a:srgbClr val="4374B7"/>
                </a:solidFill>
                <a:effectLst/>
                <a:latin typeface="Helvetica Neue"/>
                <a:hlinkClick r:id="rId3"/>
              </a:rPr>
              <a:t>NonCommercial</a:t>
            </a:r>
            <a:r>
              <a:rPr kumimoji="0" lang="en-US" altLang="en-US" sz="1200" b="0" i="0" u="none" strike="noStrike" cap="none" normalizeH="0" baseline="0" dirty="0">
                <a:ln>
                  <a:noFill/>
                </a:ln>
                <a:solidFill>
                  <a:srgbClr val="4374B7"/>
                </a:solidFill>
                <a:effectLst/>
                <a:latin typeface="Helvetica Neue"/>
                <a:hlinkClick r:id="rId3"/>
              </a:rPr>
              <a:t>-</a:t>
            </a:r>
            <a:r>
              <a:rPr kumimoji="0" lang="en-US" altLang="en-US" sz="1200" b="0" i="0" u="none" strike="noStrike" cap="none" normalizeH="0" baseline="0" dirty="0" err="1">
                <a:ln>
                  <a:noFill/>
                </a:ln>
                <a:solidFill>
                  <a:srgbClr val="4374B7"/>
                </a:solidFill>
                <a:effectLst/>
                <a:latin typeface="Helvetica Neue"/>
                <a:hlinkClick r:id="rId3"/>
              </a:rPr>
              <a:t>ShareAlike</a:t>
            </a:r>
            <a:r>
              <a:rPr kumimoji="0" lang="en-US" altLang="en-US" sz="1200" b="0" i="0" u="none" strike="noStrike" cap="none" normalizeH="0" baseline="0" dirty="0">
                <a:ln>
                  <a:noFill/>
                </a:ln>
                <a:solidFill>
                  <a:srgbClr val="4374B7"/>
                </a:solidFill>
                <a:effectLst/>
                <a:latin typeface="Helvetica Neue"/>
                <a:hlinkClick r:id="rId3"/>
              </a:rPr>
              <a:t> 4.0 International License</a:t>
            </a:r>
            <a:r>
              <a:rPr kumimoji="0" lang="en-US" altLang="en-US" sz="1200" b="0" i="0" u="none" strike="noStrike" cap="none" normalizeH="0" baseline="0" dirty="0">
                <a:ln>
                  <a:noFill/>
                </a:ln>
                <a:solidFill>
                  <a:srgbClr val="000000"/>
                </a:solidFill>
                <a:effectLst/>
                <a:latin typeface="Helvetica Neue"/>
              </a:rPr>
              <a:t>.</a:t>
            </a:r>
            <a:r>
              <a:rPr kumimoji="0" lang="en-US" altLang="en-US" sz="105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rgbClr val="4374B7"/>
              </a:solidFill>
              <a:effectLst/>
              <a:latin typeface="Helvetica Neue"/>
            </a:endParaRPr>
          </a:p>
        </p:txBody>
      </p:sp>
      <p:pic>
        <p:nvPicPr>
          <p:cNvPr id="6" name="Picture 5" descr="Creative Commons License">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2510" y="5253616"/>
            <a:ext cx="1479091" cy="521045"/>
          </a:xfrm>
          <a:prstGeom prst="rect">
            <a:avLst/>
          </a:prstGeom>
          <a:noFill/>
          <a:extLst>
            <a:ext uri="{909E8E84-426E-40dd-AFC4-6F175D3DCCD1}">
              <a14:hiddenFill xmlns="" xmlns:a14="http://schemas.microsoft.com/office/drawing/2010/main">
                <a:solidFill>
                  <a:srgbClr val="FFFFFF"/>
                </a:solidFill>
              </a14:hiddenFill>
            </a:ext>
          </a:extLst>
        </p:spPr>
      </p:pic>
      <p:sp>
        <p:nvSpPr>
          <p:cNvPr id="7" name="Slide Number Placeholder 6">
            <a:extLst>
              <a:ext uri="{FF2B5EF4-FFF2-40B4-BE49-F238E27FC236}">
                <a16:creationId xmlns:a16="http://schemas.microsoft.com/office/drawing/2014/main" id="{F6739919-47A8-43E0-85A2-F648492C26DE}"/>
              </a:ext>
            </a:extLst>
          </p:cNvPr>
          <p:cNvSpPr>
            <a:spLocks noGrp="1"/>
          </p:cNvSpPr>
          <p:nvPr>
            <p:ph type="sldNum" sz="quarter" idx="12"/>
          </p:nvPr>
        </p:nvSpPr>
        <p:spPr/>
        <p:txBody>
          <a:bodyPr/>
          <a:lstStyle/>
          <a:p>
            <a:fld id="{BBD74847-7BE4-4E4D-8159-51DF7B93C616}" type="slidenum">
              <a:rPr lang="en-US" smtClean="0"/>
              <a:t>8</a:t>
            </a:fld>
            <a:endParaRPr lang="en-US"/>
          </a:p>
        </p:txBody>
      </p:sp>
    </p:spTree>
    <p:extLst>
      <p:ext uri="{BB962C8B-B14F-4D97-AF65-F5344CB8AC3E}">
        <p14:creationId xmlns:p14="http://schemas.microsoft.com/office/powerpoint/2010/main" val="1777067036"/>
      </p:ext>
    </p:extLst>
  </p:cSld>
  <p:clrMapOvr>
    <a:masterClrMapping/>
  </p:clrMapOvr>
</p:sld>
</file>

<file path=ppt/theme/theme1.xml><?xml version="1.0" encoding="utf-8"?>
<a:theme xmlns:a="http://schemas.openxmlformats.org/drawingml/2006/main" name="Dividend">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000000"/>
      </a:accent4>
      <a:accent5>
        <a:srgbClr val="5F5F5F"/>
      </a:accent5>
      <a:accent6>
        <a:srgbClr val="4D4D4D"/>
      </a:accent6>
      <a:hlink>
        <a:srgbClr val="5F5F5F"/>
      </a:hlink>
      <a:folHlink>
        <a:srgbClr val="919191"/>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Spike Prime Template.potx" id="{C1D969FE-89B1-4BE4-BDFA-C32471023150}" vid="{4149DA99-3325-4DAE-8A1C-4D0296C099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Dividend</Template>
  <TotalTime>891</TotalTime>
  <Words>846</Words>
  <Application>Microsoft Macintosh PowerPoint</Application>
  <PresentationFormat>On-screen Show (4:3)</PresentationFormat>
  <Paragraphs>108</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Gill Sans MT</vt:lpstr>
      <vt:lpstr>Helvetica Neue</vt:lpstr>
      <vt:lpstr>Wingdings 2</vt:lpstr>
      <vt:lpstr>Dividend</vt:lpstr>
      <vt:lpstr>How to use these Lessons</vt:lpstr>
      <vt:lpstr>WHO ARE the authors &amp; FOUNDERS?</vt:lpstr>
      <vt:lpstr>Mission and focus</vt:lpstr>
      <vt:lpstr>Lesson format</vt:lpstr>
      <vt:lpstr>PRIME lessons ORGANIZATION</vt:lpstr>
      <vt:lpstr>PRIME lessons ORGANIZATION</vt:lpstr>
      <vt:lpstr>TYPES OF LESSONS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management</dc:title>
  <dc:creator>Srinivasan Seshan</dc:creator>
  <cp:lastModifiedBy>Srinivasan Seshan</cp:lastModifiedBy>
  <cp:revision>59</cp:revision>
  <dcterms:created xsi:type="dcterms:W3CDTF">2019-12-31T03:18:51Z</dcterms:created>
  <dcterms:modified xsi:type="dcterms:W3CDTF">2023-05-12T12:12:08Z</dcterms:modified>
</cp:coreProperties>
</file>

<file path=docProps/thumbnail.jpeg>
</file>